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68"/>
  </p:notesMasterIdLst>
  <p:sldIdLst>
    <p:sldId id="256" r:id="rId2"/>
    <p:sldId id="333" r:id="rId3"/>
    <p:sldId id="257" r:id="rId4"/>
    <p:sldId id="305" r:id="rId5"/>
    <p:sldId id="258" r:id="rId6"/>
    <p:sldId id="306" r:id="rId7"/>
    <p:sldId id="309" r:id="rId8"/>
    <p:sldId id="310" r:id="rId9"/>
    <p:sldId id="312" r:id="rId10"/>
    <p:sldId id="311" r:id="rId11"/>
    <p:sldId id="261" r:id="rId12"/>
    <p:sldId id="292" r:id="rId13"/>
    <p:sldId id="291" r:id="rId14"/>
    <p:sldId id="314" r:id="rId15"/>
    <p:sldId id="315" r:id="rId16"/>
    <p:sldId id="313" r:id="rId17"/>
    <p:sldId id="290" r:id="rId18"/>
    <p:sldId id="316" r:id="rId19"/>
    <p:sldId id="317" r:id="rId20"/>
    <p:sldId id="293" r:id="rId21"/>
    <p:sldId id="318" r:id="rId22"/>
    <p:sldId id="295" r:id="rId23"/>
    <p:sldId id="319" r:id="rId24"/>
    <p:sldId id="294" r:id="rId25"/>
    <p:sldId id="260" r:id="rId26"/>
    <p:sldId id="262" r:id="rId27"/>
    <p:sldId id="263" r:id="rId28"/>
    <p:sldId id="264" r:id="rId29"/>
    <p:sldId id="265" r:id="rId30"/>
    <p:sldId id="320" r:id="rId31"/>
    <p:sldId id="267" r:id="rId32"/>
    <p:sldId id="266" r:id="rId33"/>
    <p:sldId id="269" r:id="rId34"/>
    <p:sldId id="268" r:id="rId35"/>
    <p:sldId id="299" r:id="rId36"/>
    <p:sldId id="296" r:id="rId37"/>
    <p:sldId id="298" r:id="rId38"/>
    <p:sldId id="300" r:id="rId39"/>
    <p:sldId id="297" r:id="rId40"/>
    <p:sldId id="273" r:id="rId41"/>
    <p:sldId id="272" r:id="rId42"/>
    <p:sldId id="321" r:id="rId43"/>
    <p:sldId id="271" r:id="rId44"/>
    <p:sldId id="334" r:id="rId45"/>
    <p:sldId id="275" r:id="rId46"/>
    <p:sldId id="281" r:id="rId47"/>
    <p:sldId id="280" r:id="rId48"/>
    <p:sldId id="323" r:id="rId49"/>
    <p:sldId id="279" r:id="rId50"/>
    <p:sldId id="282" r:id="rId51"/>
    <p:sldId id="324" r:id="rId52"/>
    <p:sldId id="276" r:id="rId53"/>
    <p:sldId id="322" r:id="rId54"/>
    <p:sldId id="331" r:id="rId55"/>
    <p:sldId id="288" r:id="rId56"/>
    <p:sldId id="325" r:id="rId57"/>
    <p:sldId id="326" r:id="rId58"/>
    <p:sldId id="328" r:id="rId59"/>
    <p:sldId id="329" r:id="rId60"/>
    <p:sldId id="327" r:id="rId61"/>
    <p:sldId id="330" r:id="rId62"/>
    <p:sldId id="332" r:id="rId63"/>
    <p:sldId id="301" r:id="rId64"/>
    <p:sldId id="303" r:id="rId65"/>
    <p:sldId id="302" r:id="rId66"/>
    <p:sldId id="304" r:id="rId6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9900"/>
    <a:srgbClr val="FFB950"/>
    <a:srgbClr val="FF3399"/>
    <a:srgbClr val="FF0066"/>
    <a:srgbClr val="800000"/>
    <a:srgbClr val="0E7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F3EC8-0FD9-4D27-B820-21F18D7BDCAF}" v="1" dt="2019-08-19T19:29:13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1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Poppenwimer" userId="3a092ed9-0ba5-4181-bfbf-696a6a11c8d0" providerId="ADAL" clId="{9999CB1B-5875-40B8-890B-3ECA180B3B47}"/>
  </pc:docChgLst>
  <pc:docChgLst>
    <pc:chgData name="Tyler Poppenwimer" userId="3a092ed9-0ba5-4181-bfbf-696a6a11c8d0" providerId="ADAL" clId="{442F3EC8-0FD9-4D27-B820-21F18D7BDCAF}"/>
    <pc:docChg chg="modSld">
      <pc:chgData name="Tyler Poppenwimer" userId="3a092ed9-0ba5-4181-bfbf-696a6a11c8d0" providerId="ADAL" clId="{442F3EC8-0FD9-4D27-B820-21F18D7BDCAF}" dt="2019-08-19T19:29:13.286" v="0"/>
      <pc:docMkLst>
        <pc:docMk/>
      </pc:docMkLst>
      <pc:sldChg chg="addSp">
        <pc:chgData name="Tyler Poppenwimer" userId="3a092ed9-0ba5-4181-bfbf-696a6a11c8d0" providerId="ADAL" clId="{442F3EC8-0FD9-4D27-B820-21F18D7BDCAF}" dt="2019-08-19T19:29:13.286" v="0"/>
        <pc:sldMkLst>
          <pc:docMk/>
          <pc:sldMk cId="609678926" sldId="256"/>
        </pc:sldMkLst>
        <pc:spChg chg="add">
          <ac:chgData name="Tyler Poppenwimer" userId="3a092ed9-0ba5-4181-bfbf-696a6a11c8d0" providerId="ADAL" clId="{442F3EC8-0FD9-4D27-B820-21F18D7BDCAF}" dt="2019-08-19T19:29:13.286" v="0"/>
          <ac:spMkLst>
            <pc:docMk/>
            <pc:sldMk cId="609678926" sldId="256"/>
            <ac:spMk id="4" creationId="{F6C20E1D-5F02-4FA0-9DAF-A8A0776D12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5C5B9-4692-4588-9B32-94313A0C5CAC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C1556F-0196-4739-A0BE-6D05FA3C1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00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1556F-0196-4739-A0BE-6D05FA3C1E7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0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9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66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46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6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14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6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9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22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75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2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8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4125D48-7833-4CD6-BF03-9A9CA940551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CAC3EBBE-8D61-4890-9835-42C7907BE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Methods of integration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20E1D-5F02-4FA0-9DAF-A8A0776D1263}"/>
              </a:ext>
            </a:extLst>
          </p:cNvPr>
          <p:cNvSpPr txBox="1"/>
          <p:nvPr/>
        </p:nvSpPr>
        <p:spPr>
          <a:xfrm>
            <a:off x="8780930" y="6519446"/>
            <a:ext cx="344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Tyler Poppenwimer, 2019</a:t>
            </a:r>
          </a:p>
        </p:txBody>
      </p:sp>
    </p:spTree>
    <p:extLst>
      <p:ext uri="{BB962C8B-B14F-4D97-AF65-F5344CB8AC3E}">
        <p14:creationId xmlns:p14="http://schemas.microsoft.com/office/powerpoint/2010/main" val="60967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go from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simplify the integral so we only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Instead of integrating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we integrate with respects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this way, we will only have “one” function to work with: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After integrating with respects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we then 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back in at the 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  <a:blipFill>
                <a:blip r:embed="rId2"/>
                <a:stretch>
                  <a:fillRect l="-139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72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1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0E0FCA8-41A5-4B17-A6C3-D536628721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4954" y="2200543"/>
                <a:ext cx="8761412" cy="4603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Font typeface="Wingdings 3" charset="2"/>
                  <a:buNone/>
                </a:pPr>
                <a:endParaRPr lang="en-US" dirty="0">
                  <a:noFill/>
                </a:endParaRPr>
              </a:p>
              <a:p>
                <a:pPr marL="0" indent="0">
                  <a:buFont typeface="Wingdings 3" charset="2"/>
                  <a:buNone/>
                </a:pPr>
                <a:r>
                  <a:rPr lang="en-US" dirty="0">
                    <a:noFill/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noFill/>
                  </a:rPr>
                  <a:t> with respects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noFill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noFill/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i="1" smtClean="0">
                        <a:noFill/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dirty="0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noFill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noFill/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>
                  <a:buFont typeface="Wingdings 3" charset="2"/>
                  <a:buNone/>
                </a:pPr>
                <a:r>
                  <a:rPr lang="en-US" dirty="0">
                    <a:noFill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noFill/>
                  </a:rPr>
                  <a:t> </a:t>
                </a:r>
                <a:r>
                  <a:rPr lang="en-GB" dirty="0">
                    <a:noFill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noFill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Font typeface="Wingdings 3" charset="2"/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0E0FCA8-41A5-4B17-A6C3-D53662872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4" y="2200543"/>
                <a:ext cx="8761412" cy="4603213"/>
              </a:xfrm>
              <a:prstGeom prst="rect">
                <a:avLst/>
              </a:prstGeo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79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noFill/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noFill/>
                  </a:rPr>
                  <a:t> with respects </a:t>
                </a:r>
                <a14:m>
                  <m:oMath xmlns:m="http://schemas.openxmlformats.org/officeDocument/2006/math">
                    <m:r>
                      <a:rPr lang="en-US" i="1" dirty="0" smtClean="0">
                        <a:noFill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noFill/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noFill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noFill/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noFill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noFill/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noFill/>
                </a:endParaRPr>
              </a:p>
              <a:p>
                <a:pPr marL="0" indent="0">
                  <a:buNone/>
                </a:pPr>
                <a:r>
                  <a:rPr lang="en-US" dirty="0">
                    <a:noFill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noFill/>
                  </a:rPr>
                  <a:t> </a:t>
                </a:r>
                <a:r>
                  <a:rPr lang="en-GB" dirty="0">
                    <a:noFill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 rotWithShape="0"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93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noFill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noFill/>
                  </a:rPr>
                  <a:t> </a:t>
                </a:r>
                <a:r>
                  <a:rPr lang="en-GB" dirty="0">
                    <a:noFill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6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noFill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noFill/>
                  </a:rPr>
                  <a:t> </a:t>
                </a:r>
                <a:r>
                  <a:rPr lang="en-GB" dirty="0">
                    <a:noFill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148EAE-6827-4654-AD79-50279ADEF3AF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148EAE-6827-4654-AD79-50279ADEF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0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         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noFill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noFill/>
                  </a:rPr>
                  <a:t> </a:t>
                </a:r>
                <a:r>
                  <a:rPr lang="en-GB" dirty="0">
                    <a:noFill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9D57FF-0891-43F1-92F3-021A4F6AE5F3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9D57FF-0891-43F1-92F3-021A4F6AE5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52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</a:t>
                </a:r>
                <a:r>
                  <a:rPr lang="en-GB" b="1" dirty="0">
                    <a:solidFill>
                      <a:schemeClr val="tx1"/>
                    </a:solidFill>
                  </a:rPr>
                  <a:t>then solve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noFill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noFill/>
                  </a:rPr>
                  <a:t> </a:t>
                </a:r>
                <a:r>
                  <a:rPr lang="en-GB" dirty="0">
                    <a:noFill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noFill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noFill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8925D3-5FAE-46FB-BFCF-9C0B7C620B28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8925D3-5FAE-46FB-BFCF-9C0B7C620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343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9CACFA-5050-43D4-B5C2-F5044641B2F8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9CACFA-5050-43D4-B5C2-F5044641B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957AAF-097A-4EA3-9971-65662FB84E20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957AAF-097A-4EA3-9971-65662FB84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20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Distinguish between the types of functions u-substitution and integration by parts are used integrate</a:t>
            </a:r>
            <a:endParaRPr lang="en-GB" sz="2000" dirty="0"/>
          </a:p>
          <a:p>
            <a:r>
              <a:rPr lang="en-US" sz="2000" dirty="0"/>
              <a:t>Identify the overall “structure” of a function, the relevant components, and the rules (u-substitution and integration by parts) needed to integrate it</a:t>
            </a:r>
            <a:endParaRPr lang="en-GB" sz="2000" dirty="0"/>
          </a:p>
          <a:p>
            <a:r>
              <a:rPr lang="en-US" sz="2000" dirty="0"/>
              <a:t>Calculate the definite and indefinite integral of functions using u-substitution and integration by parts</a:t>
            </a:r>
            <a:endParaRPr lang="en-GB" sz="2000" dirty="0"/>
          </a:p>
          <a:p>
            <a:r>
              <a:rPr lang="en-US" sz="2000" dirty="0"/>
              <a:t>Recall that some functions may require both u-substitution and integration by parts to fully solve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2991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noFill/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noFill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noFill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noFill/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noFill/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noFill/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noFill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  =    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 ⇒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177081-AE86-4DEC-B659-1687B5F77749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177081-AE86-4DEC-B659-1687B5F77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21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=     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   ⇒    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13A467-3269-4682-B31C-F66AC224AF40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313A467-3269-4682-B31C-F66AC224A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502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b="1" dirty="0">
                    <a:solidFill>
                      <a:schemeClr val="tx1"/>
                    </a:solidFill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then substitute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=     </m:t>
                      </m:r>
                      <m:r>
                        <a:rPr lang="en-US" i="1" smtClean="0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   ⇒    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A8E04C-4425-49AE-A8AB-DC3FC754C840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A8E04C-4425-49AE-A8AB-DC3FC754C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01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b="1" dirty="0">
                    <a:solidFill>
                      <a:schemeClr val="tx1"/>
                    </a:solidFill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>
                    <a:solidFill>
                      <a:schemeClr val="tx1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then substitute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= 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2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FC612E-5B68-4688-9FE1-E60DA1D0EEA8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BFC612E-5B68-4688-9FE1-E60DA1D0E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3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2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Generalized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E73ED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rgbClr val="0E73ED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  ⇒        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𝒅𝒖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b="1" dirty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Integrate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then </a:t>
                </a:r>
                <a:r>
                  <a:rPr lang="en-GB" b="1" dirty="0">
                    <a:solidFill>
                      <a:schemeClr val="tx1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GB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= 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3"/>
                <a:ext cx="8761412" cy="4603213"/>
              </a:xfr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6BD41B-5F5D-440C-A19E-B4C0A9FDE388}"/>
                  </a:ext>
                </a:extLst>
              </p:cNvPr>
              <p:cNvSpPr/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700" dirty="0"/>
                  <a:t>(derive both sides of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sz="1700" dirty="0"/>
                  <a:t>) </a:t>
                </a:r>
                <a:endParaRPr lang="en-US" sz="17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D6BD41B-5F5D-440C-A19E-B4C0A9FDE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707" y="3780361"/>
                <a:ext cx="3352777" cy="353943"/>
              </a:xfrm>
              <a:prstGeom prst="rect">
                <a:avLst/>
              </a:prstGeom>
              <a:blipFill>
                <a:blip r:embed="rId4"/>
                <a:stretch>
                  <a:fillRect l="-1273" t="-3448" r="-18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403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2149DC-B0E2-45DD-9A10-B0149AD8389D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E73ED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rgbClr val="0E73ED"/>
                    </a:solidFill>
                  </a:rPr>
                  <a:t> </a:t>
                </a:r>
                <a:r>
                  <a:rPr lang="en-US" sz="1600" dirty="0"/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E73ED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2149DC-B0E2-45DD-9A10-B0149AD83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031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D4CD41-64BE-4E72-84CC-2B8362588E81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D4CD41-64BE-4E72-84CC-2B8362588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05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0623A3-BF9D-4953-BE5C-2264B41B8E7E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0623A3-BF9D-4953-BE5C-2264B41B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592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6769A0-8A5B-4FD3-A78F-D4A2DAAFE604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6769A0-8A5B-4FD3-A78F-D4A2DAAFE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813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  </a:t>
                </a:r>
                <a:r>
                  <a:rPr lang="en-GB" dirty="0">
                    <a:solidFill>
                      <a:schemeClr val="tx1"/>
                    </a:solidFill>
                  </a:rPr>
                  <a:t>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6C728F-BE99-465A-9539-4FC0941158BD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chemeClr val="bg1">
                        <a:lumMod val="85000"/>
                      </a:schemeClr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6C728F-BE99-465A-9539-4FC09411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54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2" cy="3941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 far we have worked with simple integrals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All of these integrals could easily be solved because they involved addition, subtraction, or followed an easy rule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2" cy="3941138"/>
              </a:xfrm>
              <a:blipFill>
                <a:blip r:embed="rId2"/>
                <a:stretch>
                  <a:fillRect l="-139" t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0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  </a:t>
                </a:r>
                <a:r>
                  <a:rPr lang="en-GB" dirty="0">
                    <a:solidFill>
                      <a:schemeClr val="tx1"/>
                    </a:solidFill>
                  </a:rPr>
                  <a:t>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457200" lvl="1" indent="0">
                  <a:buNone/>
                </a:pPr>
                <a:endParaRPr lang="en-GB" sz="1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6C728F-BE99-465A-9539-4FC0941158BD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E73ED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6C728F-BE99-465A-9539-4FC094115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633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  </a:t>
                </a:r>
                <a:r>
                  <a:rPr lang="en-GB" dirty="0">
                    <a:solidFill>
                      <a:schemeClr val="tx1"/>
                    </a:solidFill>
                  </a:rPr>
                  <a:t>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457200" lvl="1" indent="0">
                  <a:buNone/>
                </a:pPr>
                <a:endParaRPr lang="en-GB" sz="1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⇒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noFill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noFill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noFill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noFill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noFill/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noFill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b="1" i="1" smtClean="0">
                          <a:noFill/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=   −</m:t>
                      </m:r>
                      <m:f>
                        <m:fPr>
                          <m:ctrlPr>
                            <a:rPr lang="en-US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noFill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noFill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noFill/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noFill/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>
                  <a:noFill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noFill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noFill/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 smtClean="0">
                                  <a:noFill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noFill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noFill/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>
                  <a:noFill/>
                </a:endParaRP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ABA15B-7642-4B1A-8204-2657D77317A5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E73ED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ABA15B-7642-4B1A-8204-2657D773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3414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  </a:t>
                </a:r>
                <a:r>
                  <a:rPr lang="en-GB" dirty="0">
                    <a:solidFill>
                      <a:schemeClr val="tx1"/>
                    </a:solidFill>
                  </a:rPr>
                  <a:t>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457200" lvl="1" indent="0">
                  <a:buNone/>
                </a:pPr>
                <a:endParaRPr lang="en-GB" sz="1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CC716-5B59-450E-9F14-4A38C5BCFA56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E73ED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CC716-5B59-450E-9F14-4A38C5BCF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134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  </a:t>
                </a:r>
                <a:r>
                  <a:rPr lang="en-GB" dirty="0">
                    <a:solidFill>
                      <a:schemeClr val="tx1"/>
                    </a:solidFill>
                  </a:rPr>
                  <a:t>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457200" lvl="1" indent="0">
                  <a:buNone/>
                </a:pPr>
                <a:endParaRPr lang="en-GB" sz="1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6DA260-3461-4206-90DC-A3ABA8105B61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6DA260-3461-4206-90DC-A3ABA8105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132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Example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Let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dirty="0"/>
                  <a:t>,   </a:t>
                </a:r>
                <a:r>
                  <a:rPr lang="en-GB" dirty="0">
                    <a:solidFill>
                      <a:schemeClr val="tx1"/>
                    </a:solidFill>
                  </a:rPr>
                  <a:t>then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𝒅𝒖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  <a:p>
                <a:pPr marL="457200" lvl="1" indent="0">
                  <a:buNone/>
                </a:pPr>
                <a:endParaRPr lang="en-GB" sz="1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d>
                            </m:e>
                          </m:func>
                          <m:f>
                            <m:f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 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b="1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46645"/>
                <a:ext cx="8761412" cy="457334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73322-B1C3-4669-8CC9-9FC960E50F53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Differentiate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with respects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600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273322-B1C3-4669-8CC9-9FC960E50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1815882"/>
              </a:xfrm>
              <a:prstGeom prst="rect">
                <a:avLst/>
              </a:prstGeom>
              <a:blipFill>
                <a:blip r:embed="rId3"/>
                <a:stretch>
                  <a:fillRect l="-752" t="-1007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090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519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615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then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then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570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then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then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 we have to substitute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418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Find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“inside”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the inside function,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then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then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So we have to substitute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⇒       </m:t>
                      </m:r>
                      <m:nary>
                        <m:naryPr>
                          <m:limLoc m:val="undOvr"/>
                          <m:ctrlP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78251"/>
                <a:ext cx="8761412" cy="452550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AE2654-2F9B-407C-B181-6F20155AD0A5}"/>
              </a:ext>
            </a:extLst>
          </p:cNvPr>
          <p:cNvSpPr/>
          <p:nvPr/>
        </p:nvSpPr>
        <p:spPr>
          <a:xfrm>
            <a:off x="6187965" y="5707117"/>
            <a:ext cx="1686910" cy="1096639"/>
          </a:xfrm>
          <a:prstGeom prst="roundRect">
            <a:avLst>
              <a:gd name="adj" fmla="val 22418"/>
            </a:avLst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0213-4123-4CFC-9CCB-EB677A04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Integrals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456CF-E164-4E3F-91E8-C5A38527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we will expand our integration techniques so that we can examine more complicated functions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U-Substitution (book calls it the substitution method)</a:t>
            </a:r>
          </a:p>
          <a:p>
            <a:pPr lvl="1"/>
            <a:r>
              <a:rPr lang="en-US" dirty="0"/>
              <a:t>Used to counter the chain rule</a:t>
            </a:r>
          </a:p>
          <a:p>
            <a:endParaRPr lang="en-US" dirty="0"/>
          </a:p>
          <a:p>
            <a:r>
              <a:rPr lang="en-US" b="1" dirty="0"/>
              <a:t>Integration by parts</a:t>
            </a:r>
          </a:p>
          <a:p>
            <a:pPr lvl="1"/>
            <a:r>
              <a:rPr lang="en-US" dirty="0"/>
              <a:t>Used to counter the product rule</a:t>
            </a:r>
          </a:p>
        </p:txBody>
      </p:sp>
    </p:spTree>
    <p:extLst>
      <p:ext uri="{BB962C8B-B14F-4D97-AF65-F5344CB8AC3E}">
        <p14:creationId xmlns:p14="http://schemas.microsoft.com/office/powerpoint/2010/main" val="1516316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00DF488-8791-4A12-BA25-C31DB16493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4954" y="2239290"/>
                <a:ext cx="8761412" cy="45102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Integration by parts is based on the product rule</a:t>
                </a:r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       ⇒   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Font typeface="Wingdings 3" charset="2"/>
                  <a:buNone/>
                </a:pPr>
                <a:endParaRPr lang="en-US" sz="500" dirty="0"/>
              </a:p>
              <a:p>
                <a:pPr marL="0" indent="0">
                  <a:buFont typeface="Wingdings 3" charset="2"/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00DF488-8791-4A12-BA25-C31DB1649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954" y="2239290"/>
                <a:ext cx="8761412" cy="4510222"/>
              </a:xfrm>
              <a:prstGeom prst="rect">
                <a:avLst/>
              </a:prstGeom>
              <a:blipFill>
                <a:blip r:embed="rId2"/>
                <a:stretch>
                  <a:fillRect l="-139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119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Integration by parts is based on the product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⇒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  <a:blipFill>
                <a:blip r:embed="rId2"/>
                <a:stretch>
                  <a:fillRect l="-139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257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Integration by parts is based on the product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⇒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Lets rearrange this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  <a:blipFill>
                <a:blip r:embed="rId2"/>
                <a:stretch>
                  <a:fillRect l="-139"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638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Integration by parts is based on the product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⇒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Lets rearrange this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  <a:blipFill rotWithShape="0">
                <a:blip r:embed="rId2"/>
                <a:stretch>
                  <a:fillRect l="-139" t="-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919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Integration by parts is based on the product rule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⇒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Consider the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Lets rearrange this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39290"/>
                <a:ext cx="8761412" cy="4510222"/>
              </a:xfrm>
              <a:blipFill rotWithShape="0">
                <a:blip r:embed="rId2"/>
                <a:stretch>
                  <a:fillRect l="-139" t="-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D6881A8D-A969-439F-8901-3653302078D5}"/>
              </a:ext>
            </a:extLst>
          </p:cNvPr>
          <p:cNvSpPr/>
          <p:nvPr/>
        </p:nvSpPr>
        <p:spPr>
          <a:xfrm rot="16200000">
            <a:off x="6926326" y="5250295"/>
            <a:ext cx="260126" cy="1668517"/>
          </a:xfrm>
          <a:prstGeom prst="leftBrace">
            <a:avLst>
              <a:gd name="adj1" fmla="val 53787"/>
              <a:gd name="adj2" fmla="val 50000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D770318-4EAA-41A3-BB6D-70A3023E7A18}"/>
              </a:ext>
            </a:extLst>
          </p:cNvPr>
          <p:cNvSpPr/>
          <p:nvPr/>
        </p:nvSpPr>
        <p:spPr>
          <a:xfrm rot="16200000">
            <a:off x="3536740" y="5203001"/>
            <a:ext cx="260126" cy="1763106"/>
          </a:xfrm>
          <a:prstGeom prst="leftBrace">
            <a:avLst>
              <a:gd name="adj1" fmla="val 53787"/>
              <a:gd name="adj2" fmla="val 50000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2A982-C6FA-4CB0-A1E7-BBB5DA38312F}"/>
              </a:ext>
            </a:extLst>
          </p:cNvPr>
          <p:cNvSpPr txBox="1"/>
          <p:nvPr/>
        </p:nvSpPr>
        <p:spPr>
          <a:xfrm>
            <a:off x="2712991" y="6211669"/>
            <a:ext cx="19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Our original </a:t>
            </a:r>
            <a:r>
              <a:rPr lang="en-US" b="1" dirty="0"/>
              <a:t>difficult</a:t>
            </a:r>
            <a:r>
              <a:rPr lang="en-US" dirty="0"/>
              <a:t> integral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941E2-8FFF-4CBF-8E76-570AA1028643}"/>
              </a:ext>
            </a:extLst>
          </p:cNvPr>
          <p:cNvSpPr txBox="1"/>
          <p:nvPr/>
        </p:nvSpPr>
        <p:spPr>
          <a:xfrm>
            <a:off x="6102577" y="6211668"/>
            <a:ext cx="1907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</a:t>
            </a:r>
            <a:r>
              <a:rPr lang="en-US" b="1" dirty="0"/>
              <a:t>easy</a:t>
            </a:r>
            <a:r>
              <a:rPr lang="en-US" dirty="0"/>
              <a:t> to solve integral</a:t>
            </a:r>
          </a:p>
        </p:txBody>
      </p:sp>
    </p:spTree>
    <p:extLst>
      <p:ext uri="{BB962C8B-B14F-4D97-AF65-F5344CB8AC3E}">
        <p14:creationId xmlns:p14="http://schemas.microsoft.com/office/powerpoint/2010/main" val="3378818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9862590-FCB0-4F73-ACBB-4970D3F78D30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</p:spTree>
    <p:extLst>
      <p:ext uri="{BB962C8B-B14F-4D97-AF65-F5344CB8AC3E}">
        <p14:creationId xmlns:p14="http://schemas.microsoft.com/office/powerpoint/2010/main" val="2417728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02BA40-78F7-4EC4-96E2-1BE4570DD1D9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F580BB-1D19-409A-BFB5-6A492A5DEB44}"/>
              </a:ext>
            </a:extLst>
          </p:cNvPr>
          <p:cNvSpPr/>
          <p:nvPr/>
        </p:nvSpPr>
        <p:spPr>
          <a:xfrm>
            <a:off x="4847009" y="302518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3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noFill/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BA00AF8-D2D3-4DF5-BA4C-6624C4ED5E9B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</p:spTree>
    <p:extLst>
      <p:ext uri="{BB962C8B-B14F-4D97-AF65-F5344CB8AC3E}">
        <p14:creationId xmlns:p14="http://schemas.microsoft.com/office/powerpoint/2010/main" val="865629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noFill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noFill/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noFill/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BA00AF8-D2D3-4DF5-BA4C-6624C4ED5E9B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ED2240-D5CA-478A-BD8A-61EB3E3F9134}"/>
              </a:ext>
            </a:extLst>
          </p:cNvPr>
          <p:cNvGrpSpPr/>
          <p:nvPr/>
        </p:nvGrpSpPr>
        <p:grpSpPr>
          <a:xfrm>
            <a:off x="8852194" y="3536377"/>
            <a:ext cx="1552903" cy="1093632"/>
            <a:chOff x="8781249" y="3244514"/>
            <a:chExt cx="1552903" cy="10936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E610DE-525D-4145-ABF9-7A2A961B5B7E}"/>
                </a:ext>
              </a:extLst>
            </p:cNvPr>
            <p:cNvSpPr txBox="1"/>
            <p:nvPr/>
          </p:nvSpPr>
          <p:spPr>
            <a:xfrm>
              <a:off x="8828545" y="3244514"/>
              <a:ext cx="145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Derive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6E101D2-9CE0-4CE7-9556-A313A089A327}"/>
                </a:ext>
              </a:extLst>
            </p:cNvPr>
            <p:cNvCxnSpPr/>
            <p:nvPr/>
          </p:nvCxnSpPr>
          <p:spPr>
            <a:xfrm>
              <a:off x="8781249" y="3570890"/>
              <a:ext cx="155290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908CB95-D82E-414A-9667-4A86505F6FFF}"/>
                </a:ext>
              </a:extLst>
            </p:cNvPr>
            <p:cNvCxnSpPr/>
            <p:nvPr/>
          </p:nvCxnSpPr>
          <p:spPr>
            <a:xfrm>
              <a:off x="8781249" y="4322380"/>
              <a:ext cx="155290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BCBD25-0E7D-4D99-B2F6-8F3494C1BADA}"/>
                </a:ext>
              </a:extLst>
            </p:cNvPr>
            <p:cNvSpPr txBox="1"/>
            <p:nvPr/>
          </p:nvSpPr>
          <p:spPr>
            <a:xfrm>
              <a:off x="8828545" y="3968814"/>
              <a:ext cx="145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Integrate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082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9346C6-1CBA-4D0F-B266-5C9A68FDE478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0E384F-1EB0-464C-AF1D-22C65FD845C3}"/>
              </a:ext>
            </a:extLst>
          </p:cNvPr>
          <p:cNvGrpSpPr/>
          <p:nvPr/>
        </p:nvGrpSpPr>
        <p:grpSpPr>
          <a:xfrm>
            <a:off x="8852194" y="3536377"/>
            <a:ext cx="1552903" cy="1093632"/>
            <a:chOff x="8781249" y="3244514"/>
            <a:chExt cx="1552903" cy="10936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2E19B3-B65A-4DB9-B17E-B07354AE846F}"/>
                </a:ext>
              </a:extLst>
            </p:cNvPr>
            <p:cNvSpPr txBox="1"/>
            <p:nvPr/>
          </p:nvSpPr>
          <p:spPr>
            <a:xfrm>
              <a:off x="8828545" y="3244514"/>
              <a:ext cx="145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Derive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260590D-EAC0-4D04-8424-34B9491178A8}"/>
                </a:ext>
              </a:extLst>
            </p:cNvPr>
            <p:cNvCxnSpPr/>
            <p:nvPr/>
          </p:nvCxnSpPr>
          <p:spPr>
            <a:xfrm>
              <a:off x="8781249" y="3570890"/>
              <a:ext cx="155290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C4EA1B-4636-4D0F-870C-AFB0484777D2}"/>
                </a:ext>
              </a:extLst>
            </p:cNvPr>
            <p:cNvCxnSpPr/>
            <p:nvPr/>
          </p:nvCxnSpPr>
          <p:spPr>
            <a:xfrm>
              <a:off x="8781249" y="4322380"/>
              <a:ext cx="155290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FFA44E-1884-4AF6-8117-1E5AB82E1D3D}"/>
                </a:ext>
              </a:extLst>
            </p:cNvPr>
            <p:cNvSpPr txBox="1"/>
            <p:nvPr/>
          </p:nvSpPr>
          <p:spPr>
            <a:xfrm>
              <a:off x="8828545" y="3968814"/>
              <a:ext cx="145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Integrate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42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8761412" cy="39616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substitution method is based on the chain rule for compositions of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8761412" cy="3961687"/>
              </a:xfrm>
              <a:blipFill>
                <a:blip r:embed="rId2"/>
                <a:stretch>
                  <a:fillRect l="-139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6845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09C7EB-BB6E-4A75-8605-AB3FE6829679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</p:spTree>
    <p:extLst>
      <p:ext uri="{BB962C8B-B14F-4D97-AF65-F5344CB8AC3E}">
        <p14:creationId xmlns:p14="http://schemas.microsoft.com/office/powerpoint/2010/main" val="962144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09C7EB-BB6E-4A75-8605-AB3FE6829679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A5A5DBE-3019-4115-9713-E1863AFDA347}"/>
              </a:ext>
            </a:extLst>
          </p:cNvPr>
          <p:cNvSpPr/>
          <p:nvPr/>
        </p:nvSpPr>
        <p:spPr>
          <a:xfrm rot="20909583">
            <a:off x="6794686" y="5849007"/>
            <a:ext cx="181555" cy="504496"/>
          </a:xfrm>
          <a:custGeom>
            <a:avLst/>
            <a:gdLst>
              <a:gd name="connsiteX0" fmla="*/ 150024 w 181555"/>
              <a:gd name="connsiteY0" fmla="*/ 0 h 504496"/>
              <a:gd name="connsiteX1" fmla="*/ 252 w 181555"/>
              <a:gd name="connsiteY1" fmla="*/ 283779 h 504496"/>
              <a:gd name="connsiteX2" fmla="*/ 181555 w 181555"/>
              <a:gd name="connsiteY2" fmla="*/ 504496 h 50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555" h="504496">
                <a:moveTo>
                  <a:pt x="150024" y="0"/>
                </a:moveTo>
                <a:cubicBezTo>
                  <a:pt x="72510" y="99848"/>
                  <a:pt x="-5003" y="199697"/>
                  <a:pt x="252" y="283779"/>
                </a:cubicBezTo>
                <a:cubicBezTo>
                  <a:pt x="5507" y="367861"/>
                  <a:pt x="93531" y="436178"/>
                  <a:pt x="181555" y="504496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F463C-5999-4ACD-8878-FD04097573DF}"/>
                  </a:ext>
                </a:extLst>
              </p:cNvPr>
              <p:cNvSpPr txBox="1"/>
              <p:nvPr/>
            </p:nvSpPr>
            <p:spPr>
              <a:xfrm>
                <a:off x="7024737" y="6128234"/>
                <a:ext cx="32701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are rearranged so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99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3F463C-5999-4ACD-8878-FD0409757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37" y="6128234"/>
                <a:ext cx="3270146" cy="584775"/>
              </a:xfrm>
              <a:prstGeom prst="rect">
                <a:avLst/>
              </a:prstGeom>
              <a:blipFill>
                <a:blip r:embed="rId3"/>
                <a:stretch>
                  <a:fillRect t="-3125" r="-55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74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167ADF-B62A-4A2C-9392-A0F594413A20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</p:spTree>
    <p:extLst>
      <p:ext uri="{BB962C8B-B14F-4D97-AF65-F5344CB8AC3E}">
        <p14:creationId xmlns:p14="http://schemas.microsoft.com/office/powerpoint/2010/main" val="705279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9ED6465-5E64-4221-A91A-383579A72D28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E1240-562C-4A21-8A9C-FAA054F45CAE}"/>
              </a:ext>
            </a:extLst>
          </p:cNvPr>
          <p:cNvSpPr txBox="1"/>
          <p:nvPr/>
        </p:nvSpPr>
        <p:spPr>
          <a:xfrm>
            <a:off x="7126014" y="6274677"/>
            <a:ext cx="231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Substitute and solve</a:t>
            </a:r>
          </a:p>
        </p:txBody>
      </p:sp>
    </p:spTree>
    <p:extLst>
      <p:ext uri="{BB962C8B-B14F-4D97-AF65-F5344CB8AC3E}">
        <p14:creationId xmlns:p14="http://schemas.microsoft.com/office/powerpoint/2010/main" val="2931186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Generalized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9ED6465-5E64-4221-A91A-383579A72D28}"/>
              </a:ext>
            </a:extLst>
          </p:cNvPr>
          <p:cNvSpPr txBox="1"/>
          <p:nvPr/>
        </p:nvSpPr>
        <p:spPr>
          <a:xfrm>
            <a:off x="2900855" y="2364828"/>
            <a:ext cx="180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Trying to solve: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E1240-562C-4A21-8A9C-FAA054F45CAE}"/>
              </a:ext>
            </a:extLst>
          </p:cNvPr>
          <p:cNvSpPr txBox="1"/>
          <p:nvPr/>
        </p:nvSpPr>
        <p:spPr>
          <a:xfrm>
            <a:off x="7126014" y="6274677"/>
            <a:ext cx="2317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Substitute and solve</a:t>
            </a:r>
          </a:p>
        </p:txBody>
      </p:sp>
    </p:spTree>
    <p:extLst>
      <p:ext uri="{BB962C8B-B14F-4D97-AF65-F5344CB8AC3E}">
        <p14:creationId xmlns:p14="http://schemas.microsoft.com/office/powerpoint/2010/main" val="2197836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613B1-7463-40D9-A64E-408DC7BBC48C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/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/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/>
                  <a:t>, and,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Integrate the easy integral</a:t>
                </a:r>
                <a:endParaRPr lang="en-US" sz="1600" b="1" dirty="0">
                  <a:solidFill>
                    <a:srgbClr val="0E73ED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613B1-7463-40D9-A64E-408DC7BB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349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41EF75-26EB-462F-9B70-9B03E9AFD7DD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/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/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and,</a:t>
                </a:r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 the easy integral</a:t>
                </a:r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41EF75-26EB-462F-9B70-9B03E9AFD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550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D9D9D9"/>
                  </a:solidFill>
                </a:endParaRPr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>
                    <a:solidFill>
                      <a:srgbClr val="D9D9D9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D9D9D9"/>
                    </a:solidFill>
                  </a:rPr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and,</a:t>
                </a:r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 the easy integral</a:t>
                </a:r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873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D9D9D9"/>
                  </a:solidFill>
                </a:endParaRPr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>
                    <a:solidFill>
                      <a:srgbClr val="D9D9D9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D9D9D9"/>
                    </a:solidFill>
                  </a:rPr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and,</a:t>
                </a:r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 the easy integral</a:t>
                </a:r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03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D9D9D9"/>
                  </a:solidFill>
                </a:endParaRPr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>
                    <a:solidFill>
                      <a:srgbClr val="D9D9D9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D9D9D9"/>
                    </a:solidFill>
                  </a:rPr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and,</a:t>
                </a:r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 the easy integral</a:t>
                </a:r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6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499"/>
                <a:ext cx="8761412" cy="39616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substitution method is based on the chain rule for compositions of functions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/>
                  <a:t>Thanks to the fundamental theorem of calculus, we know that the family of antiderivatives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r>
                  <a:rPr lang="en-US" dirty="0"/>
                  <a:t>thus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499"/>
                <a:ext cx="8761412" cy="3961687"/>
              </a:xfrm>
              <a:blipFill>
                <a:blip r:embed="rId2"/>
                <a:stretch>
                  <a:fillRect l="-139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473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3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D9D9D9"/>
                  </a:solidFill>
                </a:endParaRPr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>
                    <a:solidFill>
                      <a:srgbClr val="D9D9D9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D9D9D9"/>
                    </a:solidFill>
                  </a:rPr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/>
                  <a:t>, and,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 the easy integral</a:t>
                </a:r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31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3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     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D85DA4-4482-4F83-B9CF-69B0DA399460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D9D9D9"/>
                  </a:solidFill>
                </a:endParaRPr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>
                    <a:solidFill>
                      <a:srgbClr val="D9D9D9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D9D9D9"/>
                    </a:solidFill>
                  </a:rPr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9900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/>
                  <a:t>, and,</a:t>
                </a:r>
                <a:r>
                  <a:rPr lang="en-US" sz="16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0E73ED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Integrate the easy integral</a:t>
                </a:r>
                <a:endParaRPr lang="en-US" sz="1600" b="1" dirty="0">
                  <a:solidFill>
                    <a:srgbClr val="D9D9D9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D85DA4-4482-4F83-B9CF-69B0DA399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6835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b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From these equations, we get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en-US" b="1" i="1" smtClean="0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100" b="1" dirty="0">
                  <a:solidFill>
                    <a:schemeClr val="tx1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With these equalities, we can complete integration by parts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3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⇒   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161127"/>
                <a:ext cx="8761412" cy="4886057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/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Find the functions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b="0" dirty="0">
                  <a:solidFill>
                    <a:srgbClr val="D9D9D9"/>
                  </a:solidFill>
                </a:endParaRPr>
              </a:p>
              <a:p>
                <a:pPr marL="574675" lvl="1" indent="-228600">
                  <a:buFont typeface="+mj-lt"/>
                  <a:buAutoNum type="romanLcPeriod"/>
                </a:pPr>
                <a:r>
                  <a:rPr lang="en-US" sz="1400" b="1" dirty="0">
                    <a:solidFill>
                      <a:srgbClr val="D9D9D9"/>
                    </a:solidFill>
                  </a:rPr>
                  <a:t>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rgbClr val="D9D9D9"/>
                    </a:solidFill>
                  </a:rPr>
                  <a:t> easy to integrate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Set,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:r>
                  <a:rPr lang="en-US" sz="1600" dirty="0">
                    <a:solidFill>
                      <a:srgbClr val="D9D9D9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Create the integration matrix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Derive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 and integrate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D9D9D9"/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>
                    <a:solidFill>
                      <a:srgbClr val="D9D9D9"/>
                    </a:solidFill>
                  </a:rPr>
                  <a:t>Substitute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𝒅𝒖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1600" dirty="0">
                    <a:solidFill>
                      <a:srgbClr val="D9D9D9"/>
                    </a:solidFill>
                  </a:rPr>
                  <a:t>, and,</a:t>
                </a:r>
                <a:r>
                  <a:rPr lang="en-US" sz="1600" b="1" dirty="0">
                    <a:solidFill>
                      <a:srgbClr val="D9D9D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D9D9D9"/>
                        </a:solidFill>
                        <a:latin typeface="Cambria Math" panose="02040503050406030204" pitchFamily="18" charset="0"/>
                      </a:rPr>
                      <m:t>𝒅𝒗</m:t>
                    </m:r>
                  </m:oMath>
                </a14:m>
                <a:endParaRPr lang="en-US" sz="1600" b="1" dirty="0">
                  <a:solidFill>
                    <a:srgbClr val="D9D9D9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600" dirty="0"/>
                  <a:t>Integrate the easy integral</a:t>
                </a:r>
                <a:endParaRPr lang="en-US" sz="1600" b="1" dirty="0">
                  <a:solidFill>
                    <a:srgbClr val="0E73ED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A88885-6D49-4FB5-B3ED-F6FE6ACAD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804" y="2236285"/>
                <a:ext cx="4053196" cy="2042226"/>
              </a:xfrm>
              <a:prstGeom prst="rect">
                <a:avLst/>
              </a:prstGeom>
              <a:blipFill>
                <a:blip r:embed="rId3"/>
                <a:stretch>
                  <a:fillRect l="-752" t="-896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94B264-4FE4-4074-A8E0-A67D3B05AC07}"/>
              </a:ext>
            </a:extLst>
          </p:cNvPr>
          <p:cNvSpPr/>
          <p:nvPr/>
        </p:nvSpPr>
        <p:spPr>
          <a:xfrm>
            <a:off x="6779173" y="6195848"/>
            <a:ext cx="1639614" cy="512379"/>
          </a:xfrm>
          <a:prstGeom prst="roundRect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8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499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7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42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7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2526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by Parts: Definite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en-US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𝒅𝒖</m:t>
                            </m:r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99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FF99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⇐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𝒅𝒗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7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5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1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b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b="1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200542"/>
                <a:ext cx="8761412" cy="4858935"/>
              </a:xfrm>
              <a:blipFill>
                <a:blip r:embed="rId2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42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go from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  <a:blipFill>
                <a:blip r:embed="rId2"/>
                <a:stretch>
                  <a:fillRect l="-139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7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go from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simplify the integral so we only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Instead of integrating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we integrate with respects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  <a:blipFill>
                <a:blip r:embed="rId2"/>
                <a:stretch>
                  <a:fillRect l="-139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9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U-Substitution Method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How do we go from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⇒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and simplify the integral so we only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Instead of integrating with respect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we integrate with respects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 this way, we will only have “one” function to work with: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2" cy="3947072"/>
              </a:xfrm>
              <a:blipFill>
                <a:blip r:embed="rId2"/>
                <a:stretch>
                  <a:fillRect l="-139"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478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13621</TotalTime>
  <Words>4081</Words>
  <Application>Microsoft Office PowerPoint</Application>
  <PresentationFormat>Widescreen</PresentationFormat>
  <Paragraphs>621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Century Gothic</vt:lpstr>
      <vt:lpstr>Wingdings 3</vt:lpstr>
      <vt:lpstr>Ion Boardroom</vt:lpstr>
      <vt:lpstr>Chapter 23</vt:lpstr>
      <vt:lpstr>Learning Objectives</vt:lpstr>
      <vt:lpstr>Recap</vt:lpstr>
      <vt:lpstr>Solving Integrals</vt:lpstr>
      <vt:lpstr>U-Substitution Method</vt:lpstr>
      <vt:lpstr>U-Substitution Method</vt:lpstr>
      <vt:lpstr>U-Substitution Method</vt:lpstr>
      <vt:lpstr>U-Substitution Method</vt:lpstr>
      <vt:lpstr>U-Substitution Method</vt:lpstr>
      <vt:lpstr>U-Substitution Method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Generalized 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Example</vt:lpstr>
      <vt:lpstr>U-Substitution Method: Definite</vt:lpstr>
      <vt:lpstr>U-Substitution Method: Definite</vt:lpstr>
      <vt:lpstr>U-Substitution Method: Definite</vt:lpstr>
      <vt:lpstr>U-Substitution Method: Definite</vt:lpstr>
      <vt:lpstr>U-Substitution Method: Definite</vt:lpstr>
      <vt:lpstr>Integration by Parts</vt:lpstr>
      <vt:lpstr>Integration by Parts</vt:lpstr>
      <vt:lpstr>Integration by Parts</vt:lpstr>
      <vt:lpstr>Integration by Parts</vt:lpstr>
      <vt:lpstr>Integration by Parts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Generalized</vt:lpstr>
      <vt:lpstr>Integration by Parts: Example</vt:lpstr>
      <vt:lpstr>Integration by Parts: Example</vt:lpstr>
      <vt:lpstr>Integration by Parts: Example</vt:lpstr>
      <vt:lpstr>Integration by Parts: Example</vt:lpstr>
      <vt:lpstr>Integration by Parts: Example</vt:lpstr>
      <vt:lpstr>Integration by Parts: Example</vt:lpstr>
      <vt:lpstr>Integration by Parts: Example</vt:lpstr>
      <vt:lpstr>Integration by Parts: Example</vt:lpstr>
      <vt:lpstr>Integration by Parts: Definite</vt:lpstr>
      <vt:lpstr>Integration by Parts: Definite</vt:lpstr>
      <vt:lpstr>Integration by Parts: Definite</vt:lpstr>
      <vt:lpstr>Integration by Parts: Definite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</dc:title>
  <dc:creator>Tyler Poppenwimer</dc:creator>
  <cp:lastModifiedBy>Tyler Poppenwimer</cp:lastModifiedBy>
  <cp:revision>45</cp:revision>
  <cp:lastPrinted>2018-04-02T13:57:12Z</cp:lastPrinted>
  <dcterms:created xsi:type="dcterms:W3CDTF">2016-10-27T01:32:54Z</dcterms:created>
  <dcterms:modified xsi:type="dcterms:W3CDTF">2019-08-19T19:29:31Z</dcterms:modified>
</cp:coreProperties>
</file>